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2" r:id="rId11"/>
    <p:sldId id="273" r:id="rId12"/>
    <p:sldId id="274" r:id="rId13"/>
    <p:sldId id="265" r:id="rId14"/>
    <p:sldId id="266" r:id="rId15"/>
    <p:sldId id="267" r:id="rId16"/>
    <p:sldId id="278" r:id="rId17"/>
    <p:sldId id="275" r:id="rId18"/>
    <p:sldId id="276" r:id="rId19"/>
    <p:sldId id="277" r:id="rId20"/>
    <p:sldId id="269" r:id="rId21"/>
    <p:sldId id="270" r:id="rId22"/>
    <p:sldId id="271" r:id="rId23"/>
    <p:sldId id="268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49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896E633-3518-4900-A812-916FB27D85A2}" type="datetimeFigureOut">
              <a:rPr lang="en-US" smtClean="0"/>
              <a:pPr/>
              <a:t>2/4/2014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92D017D-C6F0-4F41-B688-5201977FE2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6E633-3518-4900-A812-916FB27D85A2}" type="datetimeFigureOut">
              <a:rPr lang="en-US" smtClean="0"/>
              <a:pPr/>
              <a:t>2/4/2014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D017D-C6F0-4F41-B688-5201977FE2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6E633-3518-4900-A812-916FB27D85A2}" type="datetimeFigureOut">
              <a:rPr lang="en-US" smtClean="0"/>
              <a:pPr/>
              <a:t>2/4/2014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D017D-C6F0-4F41-B688-5201977FE2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896E633-3518-4900-A812-916FB27D85A2}" type="datetimeFigureOut">
              <a:rPr lang="en-US" smtClean="0"/>
              <a:pPr/>
              <a:t>2/4/2014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92D017D-C6F0-4F41-B688-5201977FE2A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896E633-3518-4900-A812-916FB27D85A2}" type="datetimeFigureOut">
              <a:rPr lang="en-US" smtClean="0"/>
              <a:pPr/>
              <a:t>2/4/2014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92D017D-C6F0-4F41-B688-5201977FE2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6E633-3518-4900-A812-916FB27D85A2}" type="datetimeFigureOut">
              <a:rPr lang="en-US" smtClean="0"/>
              <a:pPr/>
              <a:t>2/4/2014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D017D-C6F0-4F41-B688-5201977FE2A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6E633-3518-4900-A812-916FB27D85A2}" type="datetimeFigureOut">
              <a:rPr lang="en-US" smtClean="0"/>
              <a:pPr/>
              <a:t>2/4/2014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D017D-C6F0-4F41-B688-5201977FE2A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896E633-3518-4900-A812-916FB27D85A2}" type="datetimeFigureOut">
              <a:rPr lang="en-US" smtClean="0"/>
              <a:pPr/>
              <a:t>2/4/2014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92D017D-C6F0-4F41-B688-5201977FE2A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6E633-3518-4900-A812-916FB27D85A2}" type="datetimeFigureOut">
              <a:rPr lang="en-US" smtClean="0"/>
              <a:pPr/>
              <a:t>2/4/2014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D017D-C6F0-4F41-B688-5201977FE2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896E633-3518-4900-A812-916FB27D85A2}" type="datetimeFigureOut">
              <a:rPr lang="en-US" smtClean="0"/>
              <a:pPr/>
              <a:t>2/4/2014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92D017D-C6F0-4F41-B688-5201977FE2A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896E633-3518-4900-A812-916FB27D85A2}" type="datetimeFigureOut">
              <a:rPr lang="en-US" smtClean="0"/>
              <a:pPr/>
              <a:t>2/4/2014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92D017D-C6F0-4F41-B688-5201977FE2A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896E633-3518-4900-A812-916FB27D85A2}" type="datetimeFigureOut">
              <a:rPr lang="en-US" smtClean="0"/>
              <a:pPr/>
              <a:t>2/4/2014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92D017D-C6F0-4F41-B688-5201977FE2A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1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2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13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20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21.w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4.8 Complex Numbers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Part 1: Introduction to Complex </a:t>
            </a:r>
            <a:r>
              <a:rPr lang="en-US" smtClean="0"/>
              <a:t>and Imaginary Numbers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POWERS OF IMAGINARY NUMBERS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2329115"/>
              </p:ext>
            </p:extLst>
          </p:nvPr>
        </p:nvGraphicFramePr>
        <p:xfrm>
          <a:off x="1600200" y="1523999"/>
          <a:ext cx="1371600" cy="48043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Equation" r:id="rId3" imgW="571320" imgH="1955520" progId="Equation.DSMT4">
                  <p:embed/>
                </p:oleObj>
              </mc:Choice>
              <mc:Fallback>
                <p:oleObj name="Equation" r:id="rId3" imgW="571320" imgH="19555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00200" y="1523999"/>
                        <a:ext cx="1371600" cy="480430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321477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EVALUATING POWERS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Divide the exponent by 4 and determine the remainder.</a:t>
            </a:r>
          </a:p>
          <a:p>
            <a:r>
              <a:rPr lang="en-US" dirty="0" smtClean="0"/>
              <a:t>Equivalent power depends on the remainder</a:t>
            </a:r>
          </a:p>
          <a:p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00685269"/>
              </p:ext>
            </p:extLst>
          </p:nvPr>
        </p:nvGraphicFramePr>
        <p:xfrm>
          <a:off x="685800" y="3489542"/>
          <a:ext cx="522288" cy="2601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0" name="Equation" r:id="rId3" imgW="152280" imgH="914400" progId="Equation.DSMT4">
                  <p:embed/>
                </p:oleObj>
              </mc:Choice>
              <mc:Fallback>
                <p:oleObj name="Equation" r:id="rId3" imgW="152280" imgH="914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85800" y="3489542"/>
                        <a:ext cx="522288" cy="26019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447800" y="3505200"/>
            <a:ext cx="48768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Remainder of 1</a:t>
            </a:r>
          </a:p>
          <a:p>
            <a:endParaRPr lang="en-US" sz="2400" dirty="0" smtClean="0"/>
          </a:p>
          <a:p>
            <a:r>
              <a:rPr lang="en-US" sz="2400" dirty="0" smtClean="0"/>
              <a:t>Remainder of 2</a:t>
            </a:r>
          </a:p>
          <a:p>
            <a:endParaRPr lang="en-US" sz="2400" dirty="0" smtClean="0"/>
          </a:p>
          <a:p>
            <a:r>
              <a:rPr lang="en-US" sz="2400" dirty="0" smtClean="0"/>
              <a:t>Remainder of 3</a:t>
            </a:r>
          </a:p>
          <a:p>
            <a:endParaRPr lang="en-US" sz="2400" dirty="0" smtClean="0"/>
          </a:p>
          <a:p>
            <a:r>
              <a:rPr lang="en-US" sz="2400" dirty="0" smtClean="0"/>
              <a:t>Remainder of 0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795325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/>
              <a:t>Try these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6623353"/>
              </p:ext>
            </p:extLst>
          </p:nvPr>
        </p:nvGraphicFramePr>
        <p:xfrm>
          <a:off x="4368800" y="2324100"/>
          <a:ext cx="914400" cy="198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2" name="Equation" r:id="rId3" imgW="914400" imgH="198720" progId="Equation.DSMT4">
                  <p:embed/>
                </p:oleObj>
              </mc:Choice>
              <mc:Fallback>
                <p:oleObj name="Equation" r:id="rId3" imgW="914400" imgH="1987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368800" y="2324100"/>
                        <a:ext cx="914400" cy="1984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6847566"/>
              </p:ext>
            </p:extLst>
          </p:nvPr>
        </p:nvGraphicFramePr>
        <p:xfrm>
          <a:off x="1752600" y="1828800"/>
          <a:ext cx="1727200" cy="45647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3" name="Equation" r:id="rId5" imgW="355320" imgH="939600" progId="Equation.DSMT4">
                  <p:embed/>
                </p:oleObj>
              </mc:Choice>
              <mc:Fallback>
                <p:oleObj name="Equation" r:id="rId5" imgW="355320" imgH="939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752600" y="1828800"/>
                        <a:ext cx="1727200" cy="456474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923101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467600" cy="655638"/>
          </a:xfrm>
        </p:spPr>
        <p:txBody>
          <a:bodyPr/>
          <a:lstStyle/>
          <a:p>
            <a:r>
              <a:rPr lang="en-US" dirty="0" smtClean="0"/>
              <a:t>Graphing Complex Numbers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838200"/>
            <a:ext cx="8153400" cy="4873752"/>
          </a:xfrm>
        </p:spPr>
        <p:txBody>
          <a:bodyPr/>
          <a:lstStyle/>
          <a:p>
            <a:r>
              <a:rPr lang="en-US" dirty="0" smtClean="0"/>
              <a:t>In the </a:t>
            </a:r>
            <a:r>
              <a:rPr lang="en-US" b="1" u="sng" dirty="0" smtClean="0"/>
              <a:t>complex number plane</a:t>
            </a:r>
            <a:r>
              <a:rPr lang="en-US" dirty="0" smtClean="0"/>
              <a:t>,</a:t>
            </a:r>
          </a:p>
          <a:p>
            <a:pPr lvl="1"/>
            <a:r>
              <a:rPr lang="en-US" dirty="0" smtClean="0"/>
              <a:t>The </a:t>
            </a:r>
            <a:r>
              <a:rPr lang="en-US" i="1" dirty="0" smtClean="0"/>
              <a:t>x</a:t>
            </a:r>
            <a:r>
              <a:rPr lang="en-US" dirty="0" smtClean="0"/>
              <a:t> – axis represents the real part</a:t>
            </a:r>
          </a:p>
          <a:p>
            <a:pPr lvl="1"/>
            <a:r>
              <a:rPr lang="en-US" dirty="0" smtClean="0"/>
              <a:t>The </a:t>
            </a:r>
            <a:r>
              <a:rPr lang="en-US" i="1" dirty="0" smtClean="0"/>
              <a:t>y</a:t>
            </a:r>
            <a:r>
              <a:rPr lang="en-US" dirty="0" smtClean="0"/>
              <a:t> – axis represents the imaginary part</a:t>
            </a:r>
          </a:p>
          <a:p>
            <a:endParaRPr lang="en-US" dirty="0" smtClean="0"/>
          </a:p>
          <a:p>
            <a:r>
              <a:rPr lang="en-US" dirty="0" smtClean="0"/>
              <a:t>The point (</a:t>
            </a:r>
            <a:r>
              <a:rPr lang="en-US" i="1" dirty="0" smtClean="0"/>
              <a:t>a</a:t>
            </a:r>
            <a:r>
              <a:rPr lang="en-US" dirty="0" smtClean="0"/>
              <a:t>, </a:t>
            </a:r>
            <a:r>
              <a:rPr lang="en-US" i="1" dirty="0" smtClean="0"/>
              <a:t>b</a:t>
            </a:r>
            <a:r>
              <a:rPr lang="en-US" dirty="0" smtClean="0"/>
              <a:t>) represents the complex number </a:t>
            </a:r>
            <a:r>
              <a:rPr lang="en-US" i="1" dirty="0" smtClean="0"/>
              <a:t>a</a:t>
            </a:r>
            <a:r>
              <a:rPr lang="en-US" dirty="0" smtClean="0"/>
              <a:t> + </a:t>
            </a:r>
            <a:r>
              <a:rPr lang="en-US" i="1" dirty="0" smtClean="0"/>
              <a:t>bi</a:t>
            </a:r>
            <a:endParaRPr lang="en-US" dirty="0" smtClean="0"/>
          </a:p>
          <a:p>
            <a:endParaRPr lang="en-US" i="1" dirty="0" smtClean="0"/>
          </a:p>
          <a:p>
            <a:r>
              <a:rPr lang="en-US" dirty="0" smtClean="0"/>
              <a:t>The </a:t>
            </a:r>
            <a:r>
              <a:rPr lang="en-US" b="1" u="sng" dirty="0" smtClean="0"/>
              <a:t>absolute value of a complex number</a:t>
            </a:r>
            <a:r>
              <a:rPr lang="en-US" dirty="0" smtClean="0"/>
              <a:t> is its distance from the origin in the complex plane.</a:t>
            </a:r>
            <a:endParaRPr lang="en-US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0" y="4191000"/>
            <a:ext cx="2628900" cy="504825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962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4191000"/>
            <a:ext cx="2819400" cy="251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What are the graph and absolute value of each number?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667000"/>
            <a:ext cx="41148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" y="1600200"/>
            <a:ext cx="1158949" cy="457200"/>
          </a:xfrm>
          <a:prstGeom prst="rect">
            <a:avLst/>
          </a:prstGeom>
          <a:noFill/>
        </p:spPr>
      </p:pic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What are the graph and absolute value of each number?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667000"/>
            <a:ext cx="41148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4577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0" y="1676400"/>
            <a:ext cx="381000" cy="564931"/>
          </a:xfrm>
          <a:prstGeom prst="rect">
            <a:avLst/>
          </a:prstGeom>
          <a:noFill/>
        </p:spPr>
      </p:pic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Adding and Subtracting complex numbers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 dirty="0" smtClean="0"/>
              <a:t>To add or subtract, combine like terms</a:t>
            </a:r>
          </a:p>
          <a:p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62275412"/>
              </p:ext>
            </p:extLst>
          </p:nvPr>
        </p:nvGraphicFramePr>
        <p:xfrm>
          <a:off x="457200" y="2514600"/>
          <a:ext cx="7666037" cy="2254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4" name="Equation" r:id="rId3" imgW="2374560" imgH="698400" progId="Equation.DSMT4">
                  <p:embed/>
                </p:oleObj>
              </mc:Choice>
              <mc:Fallback>
                <p:oleObj name="Equation" r:id="rId3" imgW="2374560" imgH="698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7200" y="2514600"/>
                        <a:ext cx="7666037" cy="2254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020008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Adding and Subtracting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Add or subtract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1783996"/>
              </p:ext>
            </p:extLst>
          </p:nvPr>
        </p:nvGraphicFramePr>
        <p:xfrm>
          <a:off x="609600" y="2590800"/>
          <a:ext cx="3418680" cy="1779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5" name="Equation" r:id="rId3" imgW="927000" imgH="482400" progId="Equation.DSMT4">
                  <p:embed/>
                </p:oleObj>
              </mc:Choice>
              <mc:Fallback>
                <p:oleObj name="Equation" r:id="rId3" imgW="927000" imgH="482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09600" y="2590800"/>
                        <a:ext cx="3418680" cy="1779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821156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Multiplying Complex Numbers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10692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9736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7467600" cy="731838"/>
          </a:xfrm>
        </p:spPr>
        <p:txBody>
          <a:bodyPr/>
          <a:lstStyle/>
          <a:p>
            <a:r>
              <a:rPr lang="en-US" dirty="0" smtClean="0"/>
              <a:t>Real Numbers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143000"/>
            <a:ext cx="65532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029200" y="6172200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</a:rPr>
              <a:t>See Page 12 in Textbook</a:t>
            </a:r>
            <a:endParaRPr lang="en-US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Quadratic Formula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Every quadratic equation has complex number solutions (that are sometimes real numbers).</a:t>
            </a:r>
          </a:p>
          <a:p>
            <a:r>
              <a:rPr lang="en-US" dirty="0" smtClean="0"/>
              <a:t>We can use	      and the quadratic formula to solve all quadratic equations. </a:t>
            </a:r>
            <a:endParaRPr lang="en-US" dirty="0"/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7649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4600" y="2438400"/>
            <a:ext cx="1106074" cy="466725"/>
          </a:xfrm>
          <a:prstGeom prst="rect">
            <a:avLst/>
          </a:prstGeom>
          <a:noFill/>
        </p:spPr>
      </p:pic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0" y="11525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 all solutions to each quadratic equation</a:t>
            </a:r>
            <a:endParaRPr lang="en-US" dirty="0"/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8673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3400" y="1524000"/>
            <a:ext cx="3181350" cy="628650"/>
          </a:xfrm>
          <a:prstGeom prst="rect">
            <a:avLst/>
          </a:prstGeom>
          <a:noFill/>
        </p:spPr>
      </p:pic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0" y="10858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 all solutions to each quadratic equation</a:t>
            </a:r>
            <a:endParaRPr lang="en-US" dirty="0"/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0" y="10858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9697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3400" y="1524000"/>
            <a:ext cx="3429000" cy="628650"/>
          </a:xfrm>
          <a:prstGeom prst="rect">
            <a:avLst/>
          </a:prstGeom>
          <a:noFill/>
        </p:spPr>
      </p:pic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0" y="10858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mtClean="0"/>
              <a:t>P253 #1, 2, 8 – 17 all, 39 – 44 all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Complex Numbers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The set of Real Numbers is a subset of a larger set of numbers called </a:t>
            </a:r>
            <a:r>
              <a:rPr lang="en-US" sz="2800" b="1" u="sng" dirty="0" smtClean="0"/>
              <a:t>Complex Numbers</a:t>
            </a:r>
            <a:endParaRPr lang="en-US" sz="2800" dirty="0" smtClean="0"/>
          </a:p>
          <a:p>
            <a:pPr lvl="1"/>
            <a:r>
              <a:rPr lang="en-US" sz="2800" dirty="0" smtClean="0"/>
              <a:t>The complex numbers are based on a number whose square </a:t>
            </a:r>
            <a:r>
              <a:rPr lang="en-US" sz="2800" dirty="0" smtClean="0"/>
              <a:t>root is </a:t>
            </a:r>
            <a:r>
              <a:rPr lang="en-US" sz="2800" dirty="0" smtClean="0"/>
              <a:t>–1 </a:t>
            </a:r>
          </a:p>
          <a:p>
            <a:pPr lvl="1"/>
            <a:r>
              <a:rPr lang="en-US" sz="2800" dirty="0" smtClean="0"/>
              <a:t>The </a:t>
            </a:r>
            <a:r>
              <a:rPr lang="en-US" sz="2800" b="1" u="sng" dirty="0" smtClean="0"/>
              <a:t>imaginary unit</a:t>
            </a:r>
            <a:r>
              <a:rPr lang="en-US" sz="2800" dirty="0" smtClean="0"/>
              <a:t> </a:t>
            </a:r>
            <a:r>
              <a:rPr lang="en-US" sz="2800" i="1" dirty="0" err="1" smtClean="0"/>
              <a:t>i</a:t>
            </a:r>
            <a:r>
              <a:rPr lang="en-US" sz="2800" dirty="0" smtClean="0"/>
              <a:t> is the complex number whose </a:t>
            </a:r>
            <a:r>
              <a:rPr lang="en-US" sz="2800" dirty="0" smtClean="0"/>
              <a:t>square root </a:t>
            </a:r>
            <a:r>
              <a:rPr lang="en-US" sz="2800" dirty="0" smtClean="0"/>
              <a:t>is –1 .</a:t>
            </a:r>
          </a:p>
          <a:p>
            <a:pPr lvl="2"/>
            <a:r>
              <a:rPr lang="en-US" sz="2800" dirty="0" smtClean="0"/>
              <a:t> </a:t>
            </a:r>
          </a:p>
          <a:p>
            <a:pPr lvl="2"/>
            <a:r>
              <a:rPr lang="en-US" sz="2800" dirty="0" smtClean="0"/>
              <a:t> </a:t>
            </a:r>
            <a:endParaRPr lang="en-US" sz="2800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76400" y="5562600"/>
            <a:ext cx="876300" cy="352425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809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76400" y="4953000"/>
            <a:ext cx="914400" cy="381000"/>
          </a:xfrm>
          <a:prstGeom prst="rect">
            <a:avLst/>
          </a:prstGeom>
          <a:noFill/>
        </p:spPr>
      </p:pic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838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229600" cy="1143000"/>
          </a:xfrm>
        </p:spPr>
        <p:txBody>
          <a:bodyPr/>
          <a:lstStyle/>
          <a:p>
            <a:r>
              <a:rPr lang="en-US" dirty="0" smtClean="0"/>
              <a:t>Square Root of a Negative Real Number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371600"/>
            <a:ext cx="7467600" cy="4873752"/>
          </a:xfrm>
        </p:spPr>
        <p:txBody>
          <a:bodyPr/>
          <a:lstStyle/>
          <a:p>
            <a:r>
              <a:rPr lang="en-US" dirty="0" smtClean="0"/>
              <a:t>For any real number </a:t>
            </a:r>
            <a:r>
              <a:rPr lang="en-US" i="1" dirty="0" smtClean="0"/>
              <a:t>a,</a:t>
            </a:r>
          </a:p>
          <a:p>
            <a:endParaRPr lang="en-US" i="1" dirty="0" smtClean="0"/>
          </a:p>
          <a:p>
            <a:endParaRPr lang="en-US" i="1" dirty="0" smtClean="0"/>
          </a:p>
          <a:p>
            <a:endParaRPr lang="en-US" i="1" dirty="0" smtClean="0"/>
          </a:p>
          <a:p>
            <a:pPr>
              <a:buNone/>
            </a:pPr>
            <a:endParaRPr lang="en-US" i="1" dirty="0"/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2000" y="1905000"/>
            <a:ext cx="4848225" cy="504825"/>
          </a:xfrm>
          <a:prstGeom prst="rect">
            <a:avLst/>
          </a:prstGeom>
          <a:noFill/>
        </p:spPr>
      </p:pic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0" y="962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Simplify each number by using the imaginary number </a:t>
            </a: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7409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19800" y="838200"/>
            <a:ext cx="170564" cy="666750"/>
          </a:xfrm>
          <a:prstGeom prst="rect">
            <a:avLst/>
          </a:prstGeom>
          <a:noFill/>
        </p:spPr>
      </p:pic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3400" y="1600200"/>
            <a:ext cx="895350" cy="704850"/>
          </a:xfrm>
          <a:prstGeom prst="rect">
            <a:avLst/>
          </a:prstGeom>
          <a:noFill/>
        </p:spPr>
      </p:pic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0" y="1162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Simplify each number by using the imaginary number </a:t>
            </a: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7409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19800" y="838200"/>
            <a:ext cx="170564" cy="666750"/>
          </a:xfrm>
          <a:prstGeom prst="rect">
            <a:avLst/>
          </a:prstGeom>
          <a:noFill/>
        </p:spPr>
      </p:pic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3400" y="1524000"/>
            <a:ext cx="1152525" cy="695325"/>
          </a:xfrm>
          <a:prstGeom prst="rect">
            <a:avLst/>
          </a:prstGeom>
          <a:noFill/>
        </p:spPr>
      </p:pic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0" y="1152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Simplify each number by using the imaginary number </a:t>
            </a: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7409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19800" y="838200"/>
            <a:ext cx="170564" cy="666750"/>
          </a:xfrm>
          <a:prstGeom prst="rect">
            <a:avLst/>
          </a:prstGeom>
          <a:noFill/>
        </p:spPr>
      </p:pic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0" y="1152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9457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" y="1524000"/>
            <a:ext cx="1152525" cy="704850"/>
          </a:xfrm>
          <a:prstGeom prst="rect">
            <a:avLst/>
          </a:prstGeom>
          <a:noFill/>
        </p:spPr>
      </p:pic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0" y="1162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Real and Imaginary </a:t>
            </a:r>
            <a:r>
              <a:rPr lang="en-US" dirty="0" smtClean="0"/>
              <a:t>Numbers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An </a:t>
            </a:r>
            <a:r>
              <a:rPr lang="en-US" b="1" u="sng" dirty="0" smtClean="0"/>
              <a:t>imaginary number</a:t>
            </a:r>
            <a:r>
              <a:rPr lang="en-US" dirty="0" smtClean="0"/>
              <a:t> is any number of the form </a:t>
            </a:r>
            <a:r>
              <a:rPr lang="en-US" i="1" dirty="0" smtClean="0"/>
              <a:t>a</a:t>
            </a:r>
            <a:r>
              <a:rPr lang="en-US" dirty="0" smtClean="0"/>
              <a:t> + </a:t>
            </a:r>
            <a:r>
              <a:rPr lang="en-US" i="1" dirty="0" smtClean="0"/>
              <a:t>bi</a:t>
            </a:r>
            <a:r>
              <a:rPr lang="en-US" dirty="0" smtClean="0"/>
              <a:t>, where </a:t>
            </a:r>
            <a:r>
              <a:rPr lang="en-US" i="1" dirty="0" smtClean="0"/>
              <a:t>a</a:t>
            </a:r>
            <a:r>
              <a:rPr lang="en-US" dirty="0" smtClean="0"/>
              <a:t> and </a:t>
            </a:r>
            <a:r>
              <a:rPr lang="en-US" i="1" dirty="0" smtClean="0"/>
              <a:t>b</a:t>
            </a:r>
            <a:r>
              <a:rPr lang="en-US" dirty="0" smtClean="0"/>
              <a:t> are real numbers and </a:t>
            </a:r>
            <a:r>
              <a:rPr lang="en-US" i="1" dirty="0" smtClean="0"/>
              <a:t>b</a:t>
            </a:r>
            <a:r>
              <a:rPr lang="en-US" dirty="0" smtClean="0"/>
              <a:t> ≠ 0.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If </a:t>
            </a:r>
            <a:r>
              <a:rPr lang="en-US" i="1" dirty="0" smtClean="0"/>
              <a:t>b</a:t>
            </a:r>
            <a:r>
              <a:rPr lang="en-US" dirty="0" smtClean="0"/>
              <a:t> = 0, then the number is a </a:t>
            </a:r>
            <a:r>
              <a:rPr lang="en-US" b="1" dirty="0" smtClean="0"/>
              <a:t>real </a:t>
            </a:r>
            <a:r>
              <a:rPr lang="en-US" b="1" dirty="0" smtClean="0"/>
              <a:t>number.</a:t>
            </a:r>
            <a:endParaRPr lang="en-US" b="1" dirty="0" smtClean="0"/>
          </a:p>
          <a:p>
            <a:r>
              <a:rPr lang="en-US" dirty="0" smtClean="0"/>
              <a:t>If </a:t>
            </a:r>
            <a:r>
              <a:rPr lang="en-US" i="1" dirty="0" smtClean="0"/>
              <a:t>a</a:t>
            </a:r>
            <a:r>
              <a:rPr lang="en-US" dirty="0" smtClean="0"/>
              <a:t> = 0 and</a:t>
            </a:r>
            <a:r>
              <a:rPr lang="en-US" i="1" dirty="0" smtClean="0"/>
              <a:t> b</a:t>
            </a:r>
            <a:r>
              <a:rPr lang="en-US" dirty="0" smtClean="0"/>
              <a:t> ≠ 0, then the number is a </a:t>
            </a:r>
            <a:r>
              <a:rPr lang="en-US" b="1" u="sng" dirty="0" smtClean="0"/>
              <a:t>pure imaginary number</a:t>
            </a:r>
            <a:endParaRPr lang="en-US" dirty="0" smtClean="0"/>
          </a:p>
          <a:p>
            <a:pPr lvl="1"/>
            <a:endParaRPr lang="en-US" dirty="0" smtClean="0"/>
          </a:p>
          <a:p>
            <a:endParaRPr lang="en-US" b="1" u="sng" dirty="0" smtClean="0"/>
          </a:p>
          <a:p>
            <a:endParaRPr lang="en-US" b="1" u="sng" dirty="0" smtClean="0"/>
          </a:p>
          <a:p>
            <a:endParaRPr lang="en-US" b="1" u="sng" dirty="0" smtClean="0"/>
          </a:p>
          <a:p>
            <a:endParaRPr lang="en-US" b="1" u="sng" dirty="0" smtClean="0"/>
          </a:p>
          <a:p>
            <a:pPr>
              <a:buNone/>
            </a:pPr>
            <a:endParaRPr lang="en-US" b="1" u="sng" dirty="0"/>
          </a:p>
        </p:txBody>
      </p:sp>
      <p:sp>
        <p:nvSpPr>
          <p:cNvPr id="7" name="Rectangle 6"/>
          <p:cNvSpPr/>
          <p:nvPr/>
        </p:nvSpPr>
        <p:spPr>
          <a:xfrm>
            <a:off x="1295400" y="2819400"/>
            <a:ext cx="126028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i="1" dirty="0" smtClean="0">
                <a:solidFill>
                  <a:schemeClr val="accent4">
                    <a:lumMod val="75000"/>
                  </a:schemeClr>
                </a:solidFill>
              </a:rPr>
              <a:t>a</a:t>
            </a:r>
            <a:r>
              <a:rPr lang="en-US" sz="3200" dirty="0" smtClean="0"/>
              <a:t> + </a:t>
            </a:r>
            <a:r>
              <a:rPr lang="en-US" sz="3200" i="1" dirty="0" smtClean="0">
                <a:solidFill>
                  <a:schemeClr val="accent2">
                    <a:lumMod val="75000"/>
                  </a:schemeClr>
                </a:solidFill>
              </a:rPr>
              <a:t>b</a:t>
            </a:r>
            <a:r>
              <a:rPr lang="en-US" sz="3200" i="1" dirty="0" smtClean="0"/>
              <a:t>i</a:t>
            </a:r>
            <a:endParaRPr lang="en-US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1219200" y="3124200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↑</a:t>
            </a:r>
            <a:endParaRPr lang="en-US" sz="4800" dirty="0"/>
          </a:p>
        </p:txBody>
      </p:sp>
      <p:sp>
        <p:nvSpPr>
          <p:cNvPr id="10" name="Rectangle 9"/>
          <p:cNvSpPr/>
          <p:nvPr/>
        </p:nvSpPr>
        <p:spPr>
          <a:xfrm>
            <a:off x="1981200" y="3124200"/>
            <a:ext cx="49244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dirty="0" smtClean="0"/>
              <a:t>↑</a:t>
            </a:r>
            <a:endParaRPr lang="en-US" sz="4800" dirty="0"/>
          </a:p>
        </p:txBody>
      </p:sp>
      <p:sp>
        <p:nvSpPr>
          <p:cNvPr id="11" name="TextBox 10"/>
          <p:cNvSpPr txBox="1"/>
          <p:nvPr/>
        </p:nvSpPr>
        <p:spPr>
          <a:xfrm>
            <a:off x="1066800" y="3886200"/>
            <a:ext cx="76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Real Part</a:t>
            </a:r>
            <a:endParaRPr lang="en-US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828800" y="3886200"/>
            <a:ext cx="14382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Imaginary</a:t>
            </a:r>
          </a:p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Part</a:t>
            </a:r>
            <a:endParaRPr lang="en-US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Complex Numbers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Imaginary numbers and real numbers make up the set of </a:t>
            </a:r>
            <a:r>
              <a:rPr lang="en-US" b="1" u="sng" dirty="0" smtClean="0"/>
              <a:t>complex numbers</a:t>
            </a:r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3048000"/>
            <a:ext cx="327611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164</TotalTime>
  <Words>386</Words>
  <Application>Microsoft Office PowerPoint</Application>
  <PresentationFormat>On-screen Show (4:3)</PresentationFormat>
  <Paragraphs>73</Paragraphs>
  <Slides>23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5" baseType="lpstr">
      <vt:lpstr>Oriel</vt:lpstr>
      <vt:lpstr>MathType 6.0 Equation</vt:lpstr>
      <vt:lpstr>4.8 Complex Numbers</vt:lpstr>
      <vt:lpstr>Real Numbers</vt:lpstr>
      <vt:lpstr>Complex Numbers</vt:lpstr>
      <vt:lpstr>Square Root of a Negative Real Number</vt:lpstr>
      <vt:lpstr>Example: Simplify each number by using the imaginary number </vt:lpstr>
      <vt:lpstr>Example: Simplify each number by using the imaginary number </vt:lpstr>
      <vt:lpstr>Example: Simplify each number by using the imaginary number </vt:lpstr>
      <vt:lpstr>Real and Imaginary Numbers</vt:lpstr>
      <vt:lpstr>Complex Numbers</vt:lpstr>
      <vt:lpstr>POWERS OF IMAGINARY NUMBERS</vt:lpstr>
      <vt:lpstr>EVALUATING POWERS </vt:lpstr>
      <vt:lpstr>Try these</vt:lpstr>
      <vt:lpstr>Graphing Complex Numbers </vt:lpstr>
      <vt:lpstr>Example: What are the graph and absolute value of each number?</vt:lpstr>
      <vt:lpstr>Example: What are the graph and absolute value of each number?</vt:lpstr>
      <vt:lpstr>Adding and Subtracting complex numbers</vt:lpstr>
      <vt:lpstr>Adding and Subtracting 2</vt:lpstr>
      <vt:lpstr>Multiplying Complex Numbers</vt:lpstr>
      <vt:lpstr>PowerPoint Presentation</vt:lpstr>
      <vt:lpstr>The Quadratic Formula</vt:lpstr>
      <vt:lpstr>Find all solutions to each quadratic equation</vt:lpstr>
      <vt:lpstr>Find all solutions to each quadratic equation</vt:lpstr>
      <vt:lpstr>Homework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4.8 Complex Numbers</dc:title>
  <dc:creator>eleblanc</dc:creator>
  <cp:lastModifiedBy>test</cp:lastModifiedBy>
  <cp:revision>21</cp:revision>
  <dcterms:created xsi:type="dcterms:W3CDTF">2011-11-15T15:59:38Z</dcterms:created>
  <dcterms:modified xsi:type="dcterms:W3CDTF">2014-02-04T19:54:36Z</dcterms:modified>
</cp:coreProperties>
</file>